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T Sans Narrow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TSansNarrow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drive/1H3VqyIxjF3HyUs6PQYoRXa5J0-hHNsXg#scrollTo=xlWvhEnedaVA" TargetMode="External"/><Relationship Id="rId3" Type="http://schemas.openxmlformats.org/officeDocument/2006/relationships/hyperlink" Target="https://colab.research.google.com/drive/1L4Ru_a8I5FEliQ_L6BHfZsbLVUAg-vO6?usp=sharing#scrollTo=sHWsSsi0l8O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</a:t>
            </a:r>
            <a:r>
              <a:rPr lang="en"/>
              <a:t>experience (how have you enjoyed the program), introduce yourself, insights toward our research question, how we accomplished, correlation or relationship variables         John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4d023524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4d023524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Sohum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4dfded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4dfded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Sohum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dfdedee4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4dfdedee4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backup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dfdedee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dfdedee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back up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4dfdedee4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4dfdedee4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4dfdedee4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4dfdedee4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4dfdedee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4dfdedee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Owen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4dfdedee4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4dfdedee4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Owen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hypothesize that factors such as a high pH of 7.5 and 8.4 and a higher temperature between 20</a:t>
            </a:r>
            <a:r>
              <a:rPr b="1"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℃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25</a:t>
            </a:r>
            <a:r>
              <a:rPr b="1"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℃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are things that allow a correct development and great growth of the oyster.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4dfdedee4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4dfdedee4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Owen backup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2ec6334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2ec6334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4dfdedee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4dfdedee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2ec6334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2ec6334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4e787c7b4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4e787c7b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4e787c7b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4e787c7b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ec6334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ec6334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d023524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4d023524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dfdedee4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4dfdedee4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4dfdedee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4dfdedee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Sohum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4dfdedee4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4dfdedee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Links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https://colab.research.google.com/drive/1H3VqyIxjF3HyUs6PQYoRXa5J0-hHNsXg#scrollTo=xlWvhEnedaVA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https://colab.research.google.com/drive/1L4Ru_a8I5FEliQ_L6BHfZsbLVUAg-vO6?usp=sharing#scrollTo=sHWsSsi0l8Og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4dfdedee4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4dfdedee4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4dfdede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4dfdede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Sohum Backup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2.png"/><Relationship Id="rId5" Type="http://schemas.openxmlformats.org/officeDocument/2006/relationships/image" Target="../media/image3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602650" y="1051125"/>
            <a:ext cx="7764300" cy="17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 STEM INSTITUTE AT PACE UNIVERSITY- Final Presentation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6- Daniel A, Owen C, John L, Aditya P, </a:t>
            </a:r>
            <a:r>
              <a:rPr lang="en"/>
              <a:t>Sohum P, and Juan R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341" y="4165975"/>
            <a:ext cx="1527382" cy="9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571750"/>
            <a:ext cx="2871150" cy="2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5">
            <a:alphaModFix/>
          </a:blip>
          <a:srcRect b="37445" l="0" r="19191" t="0"/>
          <a:stretch/>
        </p:blipFill>
        <p:spPr>
          <a:xfrm>
            <a:off x="8029650" y="0"/>
            <a:ext cx="1128075" cy="9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0" y="0"/>
            <a:ext cx="91440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Based On pH And Temperature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0" y="728775"/>
            <a:ext cx="9144000" cy="42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Temperature and pH directly affect growth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150-160 mm shell </a:t>
            </a:r>
            <a:r>
              <a:rPr b="1" lang="en" sz="2400"/>
              <a:t>heights found between 7.0-8.5 pH</a:t>
            </a:r>
            <a:r>
              <a:rPr b="1" lang="en" sz="2400"/>
              <a:t> 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Between 20℃ and 25℃ shell height is 140-160mm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/>
              <a:t>However...</a:t>
            </a:r>
            <a:endParaRPr b="1" sz="24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from sites, pH, and </a:t>
            </a:r>
            <a:r>
              <a:rPr b="1" lang="en"/>
              <a:t>temperature</a:t>
            </a:r>
            <a:r>
              <a:rPr b="1" lang="en"/>
              <a:t> show a </a:t>
            </a:r>
            <a:r>
              <a:rPr b="1" lang="en"/>
              <a:t>different</a:t>
            </a:r>
            <a:r>
              <a:rPr b="1" lang="en"/>
              <a:t> story </a:t>
            </a:r>
            <a:endParaRPr b="1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288" y="2109225"/>
            <a:ext cx="1901850" cy="19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038" y="2257452"/>
            <a:ext cx="3947668" cy="16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3475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8253475" y="0"/>
            <a:ext cx="8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Sohum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0" y="0"/>
            <a:ext cx="91440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Based On T</a:t>
            </a:r>
            <a:r>
              <a:rPr lang="en"/>
              <a:t>urbidity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0" y="638200"/>
            <a:ext cx="91440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0-</a:t>
            </a:r>
            <a:r>
              <a:rPr b="1" lang="en"/>
              <a:t>50 NTU</a:t>
            </a:r>
            <a:r>
              <a:rPr b="1" lang="en"/>
              <a:t> shows most signs of oyster growth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Turbidity does not appear to have a big effect on shell </a:t>
            </a:r>
            <a:r>
              <a:rPr b="1" lang="en"/>
              <a:t>height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/>
              <a:t>However...</a:t>
            </a:r>
            <a:endParaRPr b="1" sz="24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Sites data shows more </a:t>
            </a:r>
            <a:r>
              <a:rPr b="1" lang="en"/>
              <a:t>profound</a:t>
            </a:r>
            <a:r>
              <a:rPr b="1" lang="en"/>
              <a:t> effect.</a:t>
            </a:r>
            <a:endParaRPr b="1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8425"/>
            <a:ext cx="37147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475" y="2638413"/>
            <a:ext cx="37147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8321725" y="0"/>
            <a:ext cx="8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Sohum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6753"/>
            <a:ext cx="8349349" cy="430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0" y="0"/>
            <a:ext cx="907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T Sans Narrow"/>
                <a:ea typeface="PT Sans Narrow"/>
                <a:cs typeface="PT Sans Narrow"/>
                <a:sym typeface="PT Sans Narrow"/>
              </a:rPr>
              <a:t>S</a:t>
            </a:r>
            <a:r>
              <a:rPr b="1" lang="en" sz="3600">
                <a:latin typeface="PT Sans Narrow"/>
                <a:ea typeface="PT Sans Narrow"/>
                <a:cs typeface="PT Sans Narrow"/>
                <a:sym typeface="PT Sans Narrow"/>
              </a:rPr>
              <a:t>ite and Mean Shell Height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8422500" y="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Juan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/>
        </p:nvSpPr>
        <p:spPr>
          <a:xfrm>
            <a:off x="0" y="0"/>
            <a:ext cx="907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T Sans Narrow"/>
                <a:ea typeface="PT Sans Narrow"/>
                <a:cs typeface="PT Sans Narrow"/>
                <a:sym typeface="PT Sans Narrow"/>
              </a:rPr>
              <a:t>S</a:t>
            </a:r>
            <a:r>
              <a:rPr b="1" lang="en" sz="3600">
                <a:latin typeface="PT Sans Narrow"/>
                <a:ea typeface="PT Sans Narrow"/>
                <a:cs typeface="PT Sans Narrow"/>
                <a:sym typeface="PT Sans Narrow"/>
              </a:rPr>
              <a:t>ite and Mean pH Level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0" y="666775"/>
            <a:ext cx="8517774" cy="4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8422500" y="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Juan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725"/>
            <a:ext cx="9034850" cy="466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0" y="0"/>
            <a:ext cx="907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T Sans Narrow"/>
                <a:ea typeface="PT Sans Narrow"/>
                <a:cs typeface="PT Sans Narrow"/>
                <a:sym typeface="PT Sans Narrow"/>
              </a:rPr>
              <a:t>Site and Mean Temperature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8422500" y="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John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25" y="414550"/>
            <a:ext cx="8916451" cy="45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0" y="0"/>
            <a:ext cx="907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T Sans Narrow"/>
                <a:ea typeface="PT Sans Narrow"/>
                <a:cs typeface="PT Sans Narrow"/>
                <a:sym typeface="PT Sans Narrow"/>
              </a:rPr>
              <a:t>Site and Mean Turbidity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8422500" y="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John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0" y="0"/>
            <a:ext cx="91440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Based On New Data</a:t>
            </a: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242250" y="879300"/>
            <a:ext cx="865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“Ideal” Site For Oyster Growth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Great Kills Harbor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However….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Uncertainty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with factors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Ex: Coney Island Creek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299" y="697175"/>
            <a:ext cx="2630799" cy="17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4">
            <a:alphaModFix/>
          </a:blip>
          <a:srcRect b="7089" l="0" r="0" t="0"/>
          <a:stretch/>
        </p:blipFill>
        <p:spPr>
          <a:xfrm>
            <a:off x="999300" y="3362850"/>
            <a:ext cx="1010250" cy="1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6035" y="3743977"/>
            <a:ext cx="3015492" cy="1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0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8422500" y="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Owen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0" y="0"/>
            <a:ext cx="9144000" cy="9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266275" y="889075"/>
            <a:ext cx="8494800" cy="43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clear correlation between pH, turbidity, or temperature to the size and growth of the oysters.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Hypothesis proven incorrect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be more factors affecting oyster growth (ex: local ecosystem or genetics)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554" y="2746113"/>
            <a:ext cx="3442300" cy="22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863" y="2746125"/>
            <a:ext cx="2261700" cy="2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8422500" y="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Owen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81875" y="725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 Cont.</a:t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11700" y="779950"/>
            <a:ext cx="8520600" cy="41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More data is necessary to find other optimal conditions 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Reprod</a:t>
            </a:r>
            <a:r>
              <a:rPr lang="en" sz="2400"/>
              <a:t>u</a:t>
            </a:r>
            <a:r>
              <a:rPr lang="en" sz="2400"/>
              <a:t>ction of the oysters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Lifespan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Other species or predators present in the sites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00" y="3500650"/>
            <a:ext cx="1476899" cy="14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900" y="3340913"/>
            <a:ext cx="2874202" cy="179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475" y="3340925"/>
            <a:ext cx="951925" cy="9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0325" y="3340922"/>
            <a:ext cx="1211150" cy="8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3475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8422500" y="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Juan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0" y="0"/>
            <a:ext cx="91440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Experiences While Meeting with Special Guests</a:t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-125" y="658700"/>
            <a:ext cx="9144000" cy="4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Agata Poniatowski and Dr. Stephen Gosnell:</a:t>
            </a:r>
            <a:endParaRPr sz="24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Learned more about oysters and their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roles in life (life cycle, filtering water)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 Josh Gordon from Google:</a:t>
            </a:r>
            <a:endParaRPr sz="24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applications, and neuronal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App Figures Panel:</a:t>
            </a:r>
            <a:endParaRPr sz="24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it’s like to work in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Impact to small/large </a:t>
            </a:r>
            <a:r>
              <a:rPr lang="en"/>
              <a:t>business</a:t>
            </a:r>
            <a:r>
              <a:rPr lang="en"/>
              <a:t> 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734" y="2044525"/>
            <a:ext cx="2898517" cy="12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75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8253475" y="0"/>
            <a:ext cx="8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Daniel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1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Entire Circus 🤡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759975" y="1224525"/>
            <a:ext cx="5957400" cy="325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0" y="630675"/>
            <a:ext cx="2698500" cy="44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Daniel Alex 🤡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Owen Callen 🤡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John Linarez 🤡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Aditya Padebettu 🤡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Sohum Pulijal 🤡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Juan Rodriguez 🤡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17610" l="0" r="0" t="15226"/>
          <a:stretch/>
        </p:blipFill>
        <p:spPr>
          <a:xfrm>
            <a:off x="2873550" y="1224525"/>
            <a:ext cx="5730250" cy="21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4">
            <a:alphaModFix/>
          </a:blip>
          <a:srcRect b="17612" l="0" r="66585" t="50000"/>
          <a:stretch/>
        </p:blipFill>
        <p:spPr>
          <a:xfrm>
            <a:off x="4738976" y="3389400"/>
            <a:ext cx="1999402" cy="10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8422500" y="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John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9952" y="2313750"/>
            <a:ext cx="1899549" cy="10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0" y="0"/>
            <a:ext cx="91440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Experiences Throughout This Program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152288"/>
            <a:ext cx="3704101" cy="3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225" y="1242200"/>
            <a:ext cx="5208774" cy="29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0" y="0"/>
            <a:ext cx="91440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Experiences Throughout This Program</a:t>
            </a:r>
            <a:endParaRPr/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38925" y="855400"/>
            <a:ext cx="91440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Daniel- I have enjoyed this program so much since I was able to learn a lot about Python and data science as well as oysters and even interacting with all of my mentors and friends.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Sohum- I have had fun learning the mix of data science, coding, and oyster biology and behavior that this STEM camp taught me, as well as the great </a:t>
            </a:r>
            <a:r>
              <a:rPr lang="en"/>
              <a:t>people</a:t>
            </a:r>
            <a:r>
              <a:rPr lang="en"/>
              <a:t> I got to meet.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Aditya- I had a great time learning coding and data science with Python, and analyzing real data sets from the Billion Oyster Project.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John- I signed up for analyzing a cool dataset and learning data science. I got exactly what I wanted (: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Juan- I have learned a lot since I started the program I can learn about reading and data organization, together with my group I have learned a lot and I had fun. ;)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Owen- I had a great time working with my group and learned a lot from the speakers as well as my peers.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0" y="0"/>
            <a:ext cx="9144000" cy="50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100"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3120400"/>
            <a:ext cx="2023099" cy="20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901" y="3120400"/>
            <a:ext cx="2023099" cy="20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538" y="444050"/>
            <a:ext cx="1282925" cy="10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963" y="903525"/>
            <a:ext cx="1282925" cy="10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438" y="903525"/>
            <a:ext cx="1282925" cy="10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0" y="0"/>
            <a:ext cx="91440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(Data/Scientist) </a:t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61675" y="851075"/>
            <a:ext cx="9082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BOP Scientist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Anna Fraioli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Bigger Oysters filter more water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Oysters have no brain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Oysters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need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salt water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Throughout Program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basics of Python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Arithmetic operations and data framing in Python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Turbidity exists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Sorting data using python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475" y="462521"/>
            <a:ext cx="2031675" cy="20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013" y="2494188"/>
            <a:ext cx="322897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5">
            <a:alphaModFix/>
          </a:blip>
          <a:srcRect b="41938" l="0" r="19191" t="0"/>
          <a:stretch/>
        </p:blipFill>
        <p:spPr>
          <a:xfrm>
            <a:off x="5772450" y="851075"/>
            <a:ext cx="1702300" cy="13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0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8340600" y="0"/>
            <a:ext cx="8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Sohum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0" y="0"/>
            <a:ext cx="9144000" cy="1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Research Question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0" y="630675"/>
            <a:ext cx="91440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How do toxins and poison affect oysters (Shell height, pH, temperature)?</a:t>
            </a:r>
            <a:endParaRPr b="1" sz="2400"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AutoNum type="alphaLcPeriod"/>
            </a:pPr>
            <a:r>
              <a:rPr b="1" lang="en"/>
              <a:t>Is more acidic and turbid water significant to an oyster growth and shell height?</a:t>
            </a:r>
            <a:endParaRPr b="1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From what we have observed, some oysters aren’t as large.</a:t>
            </a:r>
            <a:endParaRPr sz="1600"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AutoNum type="alphaLcPeriod"/>
            </a:pPr>
            <a:r>
              <a:rPr b="1" lang="en"/>
              <a:t>Why are different factors affecting oysters’ growth?</a:t>
            </a:r>
            <a:endParaRPr b="1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The oysters are growing up in different locations that contain different conditions and climates.</a:t>
            </a:r>
            <a:endParaRPr sz="1600"/>
          </a:p>
          <a:p>
            <a:pPr indent="-381000" lvl="0" marL="457200" rtl="0" algn="just">
              <a:spcBef>
                <a:spcPts val="1200"/>
              </a:spcBef>
              <a:spcAft>
                <a:spcPts val="0"/>
              </a:spcAft>
              <a:buSzPts val="2400"/>
              <a:buAutoNum type="alphaLcPeriod"/>
            </a:pPr>
            <a:r>
              <a:rPr b="1" lang="en" sz="2400"/>
              <a:t>Why do they grow up in different conditions?</a:t>
            </a:r>
            <a:endParaRPr b="1" sz="2400"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Because they look for the best place to develop and grow the oysters.</a:t>
            </a:r>
            <a:endParaRPr sz="1600"/>
          </a:p>
        </p:txBody>
      </p:sp>
      <p:sp>
        <p:nvSpPr>
          <p:cNvPr id="101" name="Google Shape;101;p16"/>
          <p:cNvSpPr txBox="1"/>
          <p:nvPr/>
        </p:nvSpPr>
        <p:spPr>
          <a:xfrm>
            <a:off x="8337075" y="0"/>
            <a:ext cx="8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Daniel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0" y="0"/>
            <a:ext cx="91440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</a:t>
            </a:r>
            <a:r>
              <a:rPr lang="en"/>
              <a:t>Hypothesis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0" y="814050"/>
            <a:ext cx="91440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How do oysters know the best location for growth?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Because it has the environmental conditions such as pH, temperature, and nutrients to grow and develop.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e.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environmental factors are ideal for oyster growth?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We hypothesize that factors such as a higher pH of 7.5 and 8.4 and a higher temperature between 20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℃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and 25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℃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allow for the great growth of the oyster.</a:t>
            </a:r>
            <a:endParaRPr b="1" sz="2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949" y="2420475"/>
            <a:ext cx="1469500" cy="14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558597">
            <a:off x="3264958" y="8251924"/>
            <a:ext cx="890525" cy="8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75" y="2620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8253475" y="0"/>
            <a:ext cx="8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Daniel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0"/>
            <a:ext cx="8714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Shell Heights Matter?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0" y="486600"/>
            <a:ext cx="9144000" cy="45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Oyster’s filtering ability </a:t>
            </a:r>
            <a:endParaRPr b="1" sz="24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Generates </a:t>
            </a:r>
            <a:r>
              <a:rPr lang="en">
                <a:solidFill>
                  <a:srgbClr val="000000"/>
                </a:solidFill>
              </a:rPr>
              <a:t>pseudo</a:t>
            </a:r>
            <a:r>
              <a:rPr lang="en">
                <a:solidFill>
                  <a:srgbClr val="000000"/>
                </a:solidFill>
              </a:rPr>
              <a:t> feces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Larger oysters produce more </a:t>
            </a:r>
            <a:r>
              <a:rPr lang="en">
                <a:solidFill>
                  <a:srgbClr val="000000"/>
                </a:solidFill>
              </a:rPr>
              <a:t>pseudo</a:t>
            </a:r>
            <a:r>
              <a:rPr lang="en">
                <a:solidFill>
                  <a:srgbClr val="000000"/>
                </a:solidFill>
              </a:rPr>
              <a:t> feces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Based on this…</a:t>
            </a:r>
            <a:endParaRPr b="1" sz="24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Larger shell heights may indicate that oysters thrive better.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pH, temperature, and turbidity cannot be ignored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-27226" l="0" r="0" t="0"/>
          <a:stretch/>
        </p:blipFill>
        <p:spPr>
          <a:xfrm>
            <a:off x="5757650" y="0"/>
            <a:ext cx="3386350" cy="33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0" l="-3920" r="3919" t="0"/>
          <a:stretch/>
        </p:blipFill>
        <p:spPr>
          <a:xfrm flipH="1">
            <a:off x="6429634" y="2571745"/>
            <a:ext cx="284246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8075925" y="40150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Sohum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0" y="0"/>
            <a:ext cx="91440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our code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0" y="673800"/>
            <a:ext cx="4064250" cy="43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825" y="673800"/>
            <a:ext cx="3948144" cy="43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3475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8326800" y="0"/>
            <a:ext cx="89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Owen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150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Cont.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25" y="858275"/>
            <a:ext cx="7097826" cy="40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4252975"/>
            <a:ext cx="890525" cy="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8474700" y="0"/>
            <a:ext cx="66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Owen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2960" r="-2960" t="0"/>
          <a:stretch/>
        </p:blipFill>
        <p:spPr>
          <a:xfrm>
            <a:off x="5261075" y="32294"/>
            <a:ext cx="3625350" cy="24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724" y="2504951"/>
            <a:ext cx="3800625" cy="25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5" y="20850"/>
            <a:ext cx="37147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975" y="2533900"/>
            <a:ext cx="37147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8422500" y="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Juan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